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63" r:id="rId7"/>
    <p:sldId id="267" r:id="rId8"/>
    <p:sldId id="298" r:id="rId9"/>
    <p:sldId id="271" r:id="rId10"/>
    <p:sldId id="299" r:id="rId11"/>
    <p:sldId id="274" r:id="rId12"/>
    <p:sldId id="300" r:id="rId13"/>
    <p:sldId id="277" r:id="rId14"/>
    <p:sldId id="301" r:id="rId15"/>
    <p:sldId id="279" r:id="rId16"/>
    <p:sldId id="280" r:id="rId17"/>
  </p:sldIdLst>
  <p:sldSz cx="9144000" cy="5143500" type="screen16x9"/>
  <p:notesSz cx="6858000" cy="9144000"/>
  <p:embeddedFontLst>
    <p:embeddedFont>
      <p:font typeface="Exo 2" pitchFamily="2" charset="77"/>
      <p:regular r:id="rId19"/>
      <p:bold r:id="rId20"/>
      <p:italic r:id="rId21"/>
      <p:boldItalic r:id="rId22"/>
    </p:embeddedFont>
    <p:embeddedFont>
      <p:font typeface="Fira Sans Extra Condensed Medium" panose="020B0603050000020004" pitchFamily="34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Squada One" panose="02000000000000000000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FE828C-79F3-4089-9A71-8B3CD4C14342}">
  <a:tblStyle styleId="{EDFE828C-79F3-4089-9A71-8B3CD4C14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1"/>
    <p:restoredTop sz="94719"/>
  </p:normalViewPr>
  <p:slideViewPr>
    <p:cSldViewPr snapToGrid="0" snapToObjects="1">
      <p:cViewPr varScale="1">
        <p:scale>
          <a:sx n="160" d="100"/>
          <a:sy n="160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917E8-D999-6E4D-9998-6B268AEFFBFD}" type="doc">
      <dgm:prSet loTypeId="urn:microsoft.com/office/officeart/2009/layout/CircleArrowProcess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D5CE81-4E5C-AC49-BCDC-A1B0C4D515CC}">
      <dgm:prSet custT="1"/>
      <dgm:spPr/>
      <dgm:t>
        <a:bodyPr/>
        <a:lstStyle/>
        <a:p>
          <a:r>
            <a:rPr lang="en-US" sz="800" b="0" i="0" dirty="0"/>
            <a:t>Limited public funding for STD prevention and monitoring programs</a:t>
          </a:r>
          <a:endParaRPr lang="en-AE" sz="800" dirty="0"/>
        </a:p>
      </dgm:t>
    </dgm:pt>
    <dgm:pt modelId="{9F2E0608-5876-4842-8F0D-DC87B8E8753E}" type="parTrans" cxnId="{2053901D-DD23-474B-92E0-F748D0CEA825}">
      <dgm:prSet/>
      <dgm:spPr/>
      <dgm:t>
        <a:bodyPr/>
        <a:lstStyle/>
        <a:p>
          <a:endParaRPr lang="en-US"/>
        </a:p>
      </dgm:t>
    </dgm:pt>
    <dgm:pt modelId="{321FA428-42EF-E148-8758-F772000A0446}" type="sibTrans" cxnId="{2053901D-DD23-474B-92E0-F748D0CEA825}">
      <dgm:prSet/>
      <dgm:spPr/>
      <dgm:t>
        <a:bodyPr/>
        <a:lstStyle/>
        <a:p>
          <a:endParaRPr lang="en-US"/>
        </a:p>
      </dgm:t>
    </dgm:pt>
    <dgm:pt modelId="{6D1CFCAF-38E0-8E48-85E3-5840204EAB1D}">
      <dgm:prSet custT="1"/>
      <dgm:spPr/>
      <dgm:t>
        <a:bodyPr/>
        <a:lstStyle/>
        <a:p>
          <a:r>
            <a:rPr lang="en-US" sz="900" b="0" i="0" dirty="0"/>
            <a:t>State health departments, clinics, and immediate resources have lower budgets</a:t>
          </a:r>
          <a:endParaRPr lang="en-AE" sz="900" dirty="0"/>
        </a:p>
      </dgm:t>
    </dgm:pt>
    <dgm:pt modelId="{25C5F408-4063-6140-BD0A-7884A76F4292}" type="parTrans" cxnId="{99CB2F14-B8F7-0546-8ABC-22CEAEB0ED7B}">
      <dgm:prSet/>
      <dgm:spPr/>
      <dgm:t>
        <a:bodyPr/>
        <a:lstStyle/>
        <a:p>
          <a:endParaRPr lang="en-US"/>
        </a:p>
      </dgm:t>
    </dgm:pt>
    <dgm:pt modelId="{E61285EA-D640-114E-88FA-A04BB17188C9}" type="sibTrans" cxnId="{99CB2F14-B8F7-0546-8ABC-22CEAEB0ED7B}">
      <dgm:prSet/>
      <dgm:spPr/>
      <dgm:t>
        <a:bodyPr/>
        <a:lstStyle/>
        <a:p>
          <a:endParaRPr lang="en-US"/>
        </a:p>
      </dgm:t>
    </dgm:pt>
    <dgm:pt modelId="{C7A63194-E998-3043-BC3B-5130559D7403}">
      <dgm:prSet custT="1"/>
      <dgm:spPr/>
      <dgm:t>
        <a:bodyPr/>
        <a:lstStyle/>
        <a:p>
          <a:r>
            <a:rPr lang="en-US" sz="900" b="0" i="0" dirty="0"/>
            <a:t>Young people don’t like to talk about sex because of stigma</a:t>
          </a:r>
          <a:endParaRPr lang="en-AE" sz="900" dirty="0"/>
        </a:p>
      </dgm:t>
    </dgm:pt>
    <dgm:pt modelId="{136E9A4D-F3C1-5A48-AF56-87727233E8F8}" type="parTrans" cxnId="{D4980843-F912-E542-B4EA-91FEFF91CC3D}">
      <dgm:prSet/>
      <dgm:spPr/>
      <dgm:t>
        <a:bodyPr/>
        <a:lstStyle/>
        <a:p>
          <a:endParaRPr lang="en-US"/>
        </a:p>
      </dgm:t>
    </dgm:pt>
    <dgm:pt modelId="{F8A433C5-0FE3-4640-BD4D-1A20569ED0D1}" type="sibTrans" cxnId="{D4980843-F912-E542-B4EA-91FEFF91CC3D}">
      <dgm:prSet/>
      <dgm:spPr/>
      <dgm:t>
        <a:bodyPr/>
        <a:lstStyle/>
        <a:p>
          <a:endParaRPr lang="en-US"/>
        </a:p>
      </dgm:t>
    </dgm:pt>
    <dgm:pt modelId="{53ACBF02-9990-F64A-B5A4-A8379ADE5A6F}">
      <dgm:prSet custT="1"/>
      <dgm:spPr/>
      <dgm:t>
        <a:bodyPr/>
        <a:lstStyle/>
        <a:p>
          <a:r>
            <a:rPr lang="en-US" sz="1000" b="0" i="0" dirty="0"/>
            <a:t>Sex is believed to be less risky</a:t>
          </a:r>
          <a:endParaRPr lang="en-AE" sz="1000" dirty="0"/>
        </a:p>
      </dgm:t>
    </dgm:pt>
    <dgm:pt modelId="{0568EBC5-A268-2F46-BCBE-D2772B3ADEAE}" type="parTrans" cxnId="{9D3400A4-BD93-3346-8BE3-90210136344D}">
      <dgm:prSet/>
      <dgm:spPr/>
      <dgm:t>
        <a:bodyPr/>
        <a:lstStyle/>
        <a:p>
          <a:endParaRPr lang="en-US"/>
        </a:p>
      </dgm:t>
    </dgm:pt>
    <dgm:pt modelId="{7E6E1A3F-DE4B-1049-9103-39F405912C38}" type="sibTrans" cxnId="{9D3400A4-BD93-3346-8BE3-90210136344D}">
      <dgm:prSet/>
      <dgm:spPr/>
      <dgm:t>
        <a:bodyPr/>
        <a:lstStyle/>
        <a:p>
          <a:endParaRPr lang="en-US"/>
        </a:p>
      </dgm:t>
    </dgm:pt>
    <dgm:pt modelId="{48803441-686C-3A4A-B890-64D6705E40E3}">
      <dgm:prSet custT="1"/>
      <dgm:spPr/>
      <dgm:t>
        <a:bodyPr/>
        <a:lstStyle/>
        <a:p>
          <a:r>
            <a:rPr lang="en-US" sz="900" b="0" i="0" dirty="0"/>
            <a:t>There are prescriptions for most STDs</a:t>
          </a:r>
          <a:endParaRPr lang="en-AE" sz="900" dirty="0"/>
        </a:p>
      </dgm:t>
    </dgm:pt>
    <dgm:pt modelId="{DB5266E2-DA86-E64A-85E8-8BD155A55DF1}" type="parTrans" cxnId="{ABB3F93E-8D9C-CF48-80C9-C05627EB474B}">
      <dgm:prSet/>
      <dgm:spPr/>
      <dgm:t>
        <a:bodyPr/>
        <a:lstStyle/>
        <a:p>
          <a:endParaRPr lang="en-US"/>
        </a:p>
      </dgm:t>
    </dgm:pt>
    <dgm:pt modelId="{C5F5BDA8-730B-704E-BF51-A47854835268}" type="sibTrans" cxnId="{ABB3F93E-8D9C-CF48-80C9-C05627EB474B}">
      <dgm:prSet/>
      <dgm:spPr/>
      <dgm:t>
        <a:bodyPr/>
        <a:lstStyle/>
        <a:p>
          <a:endParaRPr lang="en-US"/>
        </a:p>
      </dgm:t>
    </dgm:pt>
    <dgm:pt modelId="{F69A3564-6691-4A44-A486-83EC1CF88546}">
      <dgm:prSet custT="1"/>
      <dgm:spPr/>
      <dgm:t>
        <a:bodyPr/>
        <a:lstStyle/>
        <a:p>
          <a:r>
            <a:rPr lang="en-US" sz="900" b="0" i="0" dirty="0"/>
            <a:t>Pregnancy is more of a concern than consequences from not having “safe sex”</a:t>
          </a:r>
          <a:endParaRPr lang="en-AE" sz="900" dirty="0"/>
        </a:p>
      </dgm:t>
    </dgm:pt>
    <dgm:pt modelId="{26D0312C-3B45-6249-BF72-168709271522}" type="parTrans" cxnId="{7986B755-86D5-514E-BC5B-EE7B78523B38}">
      <dgm:prSet/>
      <dgm:spPr/>
      <dgm:t>
        <a:bodyPr/>
        <a:lstStyle/>
        <a:p>
          <a:endParaRPr lang="en-US"/>
        </a:p>
      </dgm:t>
    </dgm:pt>
    <dgm:pt modelId="{0888F8F9-ED26-CC4A-8066-E7CA32421B96}" type="sibTrans" cxnId="{7986B755-86D5-514E-BC5B-EE7B78523B38}">
      <dgm:prSet/>
      <dgm:spPr/>
      <dgm:t>
        <a:bodyPr/>
        <a:lstStyle/>
        <a:p>
          <a:endParaRPr lang="en-US"/>
        </a:p>
      </dgm:t>
    </dgm:pt>
    <dgm:pt modelId="{D2137DB1-B0E9-AA48-AC46-BFF3BAEDE400}">
      <dgm:prSet custT="1"/>
      <dgm:spPr/>
      <dgm:t>
        <a:bodyPr/>
        <a:lstStyle/>
        <a:p>
          <a:pPr rtl="0"/>
          <a:endParaRPr lang="en-AE" sz="900" dirty="0"/>
        </a:p>
      </dgm:t>
    </dgm:pt>
    <dgm:pt modelId="{3AF7E56C-7034-7545-B1FD-FA3297120DBF}" type="parTrans" cxnId="{79F69443-073D-B44F-BBF7-1022B15BA4DC}">
      <dgm:prSet/>
      <dgm:spPr/>
      <dgm:t>
        <a:bodyPr/>
        <a:lstStyle/>
        <a:p>
          <a:endParaRPr lang="en-US"/>
        </a:p>
      </dgm:t>
    </dgm:pt>
    <dgm:pt modelId="{C6E0BF75-5CF9-C747-A17E-1CA057B0FA6D}" type="sibTrans" cxnId="{79F69443-073D-B44F-BBF7-1022B15BA4DC}">
      <dgm:prSet/>
      <dgm:spPr/>
      <dgm:t>
        <a:bodyPr/>
        <a:lstStyle/>
        <a:p>
          <a:endParaRPr lang="en-US"/>
        </a:p>
      </dgm:t>
    </dgm:pt>
    <dgm:pt modelId="{060E66AD-6B04-BB45-803C-97E5C52EF694}">
      <dgm:prSet custT="1"/>
      <dgm:spPr/>
      <dgm:t>
        <a:bodyPr/>
        <a:lstStyle/>
        <a:p>
          <a:pPr rtl="0"/>
          <a:endParaRPr lang="en-AE" sz="900" dirty="0"/>
        </a:p>
      </dgm:t>
    </dgm:pt>
    <dgm:pt modelId="{CC2BC257-9BC8-A746-8068-BE312B06465A}" type="parTrans" cxnId="{22FB8FB9-A83C-B84C-BB56-A04757D79D81}">
      <dgm:prSet/>
      <dgm:spPr/>
      <dgm:t>
        <a:bodyPr/>
        <a:lstStyle/>
        <a:p>
          <a:endParaRPr lang="en-US"/>
        </a:p>
      </dgm:t>
    </dgm:pt>
    <dgm:pt modelId="{CA35BE15-E122-264F-99F7-1430B12A0C3A}" type="sibTrans" cxnId="{22FB8FB9-A83C-B84C-BB56-A04757D79D81}">
      <dgm:prSet/>
      <dgm:spPr/>
      <dgm:t>
        <a:bodyPr/>
        <a:lstStyle/>
        <a:p>
          <a:endParaRPr lang="en-US"/>
        </a:p>
      </dgm:t>
    </dgm:pt>
    <dgm:pt modelId="{72894603-4ED9-9D4F-BF2C-15E1DC667B0B}" type="pres">
      <dgm:prSet presAssocID="{4FA917E8-D999-6E4D-9998-6B268AEFFBF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46561FA-891A-3140-9B4C-421B2F2AECF8}" type="pres">
      <dgm:prSet presAssocID="{BCD5CE81-4E5C-AC49-BCDC-A1B0C4D515CC}" presName="Accent1" presStyleCnt="0"/>
      <dgm:spPr/>
    </dgm:pt>
    <dgm:pt modelId="{D2CC6FC0-C45F-BA41-880E-747851C71BEE}" type="pres">
      <dgm:prSet presAssocID="{BCD5CE81-4E5C-AC49-BCDC-A1B0C4D515CC}" presName="Accent" presStyleLbl="node1" presStyleIdx="0" presStyleCnt="2"/>
      <dgm:spPr/>
    </dgm:pt>
    <dgm:pt modelId="{5BC30E13-7748-6946-BEE3-B7DCF311031D}" type="pres">
      <dgm:prSet presAssocID="{BCD5CE81-4E5C-AC49-BCDC-A1B0C4D515CC}" presName="Child1" presStyleLbl="revTx" presStyleIdx="0" presStyleCnt="4" custScaleX="135582" custScaleY="156640" custLinFactNeighborX="8866" custLinFactNeighborY="-3084">
        <dgm:presLayoutVars>
          <dgm:chMax val="0"/>
          <dgm:chPref val="0"/>
          <dgm:bulletEnabled val="1"/>
        </dgm:presLayoutVars>
      </dgm:prSet>
      <dgm:spPr/>
    </dgm:pt>
    <dgm:pt modelId="{84B1392B-6F13-CD4B-92CF-9736C692CF46}" type="pres">
      <dgm:prSet presAssocID="{BCD5CE81-4E5C-AC49-BCDC-A1B0C4D515CC}" presName="Parent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892B5E3B-DC79-B64C-A4E9-53DBF54556EB}" type="pres">
      <dgm:prSet presAssocID="{53ACBF02-9990-F64A-B5A4-A8379ADE5A6F}" presName="Accent2" presStyleCnt="0"/>
      <dgm:spPr/>
    </dgm:pt>
    <dgm:pt modelId="{7E6F1F52-8494-124F-8DB6-4465C2394306}" type="pres">
      <dgm:prSet presAssocID="{53ACBF02-9990-F64A-B5A4-A8379ADE5A6F}" presName="Accent" presStyleLbl="node1" presStyleIdx="1" presStyleCnt="2"/>
      <dgm:spPr/>
    </dgm:pt>
    <dgm:pt modelId="{FDB8C81A-D856-2740-A77F-559F74280205}" type="pres">
      <dgm:prSet presAssocID="{53ACBF02-9990-F64A-B5A4-A8379ADE5A6F}" presName="Child2" presStyleLbl="revTx" presStyleIdx="2" presStyleCnt="4" custScaleX="185876" custLinFactNeighborX="32734" custLinFactNeighborY="9795">
        <dgm:presLayoutVars>
          <dgm:chMax val="0"/>
          <dgm:chPref val="0"/>
          <dgm:bulletEnabled val="1"/>
        </dgm:presLayoutVars>
      </dgm:prSet>
      <dgm:spPr/>
    </dgm:pt>
    <dgm:pt modelId="{845794CD-2B6F-CF4A-905F-9DB99C59C987}" type="pres">
      <dgm:prSet presAssocID="{53ACBF02-9990-F64A-B5A4-A8379ADE5A6F}" presName="Parent2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446CF10-34DB-B94F-976C-A7E0F5281D5F}" type="presOf" srcId="{53ACBF02-9990-F64A-B5A4-A8379ADE5A6F}" destId="{845794CD-2B6F-CF4A-905F-9DB99C59C987}" srcOrd="0" destOrd="0" presId="urn:microsoft.com/office/officeart/2009/layout/CircleArrowProcess"/>
    <dgm:cxn modelId="{99CB2F14-B8F7-0546-8ABC-22CEAEB0ED7B}" srcId="{BCD5CE81-4E5C-AC49-BCDC-A1B0C4D515CC}" destId="{6D1CFCAF-38E0-8E48-85E3-5840204EAB1D}" srcOrd="0" destOrd="0" parTransId="{25C5F408-4063-6140-BD0A-7884A76F4292}" sibTransId="{E61285EA-D640-114E-88FA-A04BB17188C9}"/>
    <dgm:cxn modelId="{ACB6F515-AEC5-CF4C-90EA-A8086B8052F6}" type="presOf" srcId="{C7A63194-E998-3043-BC3B-5130559D7403}" destId="{5BC30E13-7748-6946-BEE3-B7DCF311031D}" srcOrd="0" destOrd="2" presId="urn:microsoft.com/office/officeart/2009/layout/CircleArrowProcess"/>
    <dgm:cxn modelId="{2053901D-DD23-474B-92E0-F748D0CEA825}" srcId="{4FA917E8-D999-6E4D-9998-6B268AEFFBFD}" destId="{BCD5CE81-4E5C-AC49-BCDC-A1B0C4D515CC}" srcOrd="0" destOrd="0" parTransId="{9F2E0608-5876-4842-8F0D-DC87B8E8753E}" sibTransId="{321FA428-42EF-E148-8758-F772000A0446}"/>
    <dgm:cxn modelId="{ABB3F93E-8D9C-CF48-80C9-C05627EB474B}" srcId="{53ACBF02-9990-F64A-B5A4-A8379ADE5A6F}" destId="{48803441-686C-3A4A-B890-64D6705E40E3}" srcOrd="0" destOrd="0" parTransId="{DB5266E2-DA86-E64A-85E8-8BD155A55DF1}" sibTransId="{C5F5BDA8-730B-704E-BF51-A47854835268}"/>
    <dgm:cxn modelId="{D4980843-F912-E542-B4EA-91FEFF91CC3D}" srcId="{BCD5CE81-4E5C-AC49-BCDC-A1B0C4D515CC}" destId="{C7A63194-E998-3043-BC3B-5130559D7403}" srcOrd="2" destOrd="0" parTransId="{136E9A4D-F3C1-5A48-AF56-87727233E8F8}" sibTransId="{F8A433C5-0FE3-4640-BD4D-1A20569ED0D1}"/>
    <dgm:cxn modelId="{79F69443-073D-B44F-BBF7-1022B15BA4DC}" srcId="{BCD5CE81-4E5C-AC49-BCDC-A1B0C4D515CC}" destId="{D2137DB1-B0E9-AA48-AC46-BFF3BAEDE400}" srcOrd="1" destOrd="0" parTransId="{3AF7E56C-7034-7545-B1FD-FA3297120DBF}" sibTransId="{C6E0BF75-5CF9-C747-A17E-1CA057B0FA6D}"/>
    <dgm:cxn modelId="{09BBB24C-24FD-AC4D-B5D3-46775328F143}" type="presOf" srcId="{BCD5CE81-4E5C-AC49-BCDC-A1B0C4D515CC}" destId="{84B1392B-6F13-CD4B-92CF-9736C692CF46}" srcOrd="0" destOrd="0" presId="urn:microsoft.com/office/officeart/2009/layout/CircleArrowProcess"/>
    <dgm:cxn modelId="{7986B755-86D5-514E-BC5B-EE7B78523B38}" srcId="{53ACBF02-9990-F64A-B5A4-A8379ADE5A6F}" destId="{F69A3564-6691-4A44-A486-83EC1CF88546}" srcOrd="2" destOrd="0" parTransId="{26D0312C-3B45-6249-BF72-168709271522}" sibTransId="{0888F8F9-ED26-CC4A-8066-E7CA32421B96}"/>
    <dgm:cxn modelId="{EBA9A267-0068-F343-9ED3-55F2D2B74B52}" type="presOf" srcId="{F69A3564-6691-4A44-A486-83EC1CF88546}" destId="{FDB8C81A-D856-2740-A77F-559F74280205}" srcOrd="0" destOrd="2" presId="urn:microsoft.com/office/officeart/2009/layout/CircleArrowProcess"/>
    <dgm:cxn modelId="{C156F484-162C-B14A-9903-8DECD4270456}" type="presOf" srcId="{4FA917E8-D999-6E4D-9998-6B268AEFFBFD}" destId="{72894603-4ED9-9D4F-BF2C-15E1DC667B0B}" srcOrd="0" destOrd="0" presId="urn:microsoft.com/office/officeart/2009/layout/CircleArrowProcess"/>
    <dgm:cxn modelId="{9D3400A4-BD93-3346-8BE3-90210136344D}" srcId="{4FA917E8-D999-6E4D-9998-6B268AEFFBFD}" destId="{53ACBF02-9990-F64A-B5A4-A8379ADE5A6F}" srcOrd="1" destOrd="0" parTransId="{0568EBC5-A268-2F46-BCBE-D2772B3ADEAE}" sibTransId="{7E6E1A3F-DE4B-1049-9103-39F405912C38}"/>
    <dgm:cxn modelId="{22FB8FB9-A83C-B84C-BB56-A04757D79D81}" srcId="{53ACBF02-9990-F64A-B5A4-A8379ADE5A6F}" destId="{060E66AD-6B04-BB45-803C-97E5C52EF694}" srcOrd="1" destOrd="0" parTransId="{CC2BC257-9BC8-A746-8068-BE312B06465A}" sibTransId="{CA35BE15-E122-264F-99F7-1430B12A0C3A}"/>
    <dgm:cxn modelId="{898C1CCA-9967-D24B-B179-F143EE38B8F6}" type="presOf" srcId="{060E66AD-6B04-BB45-803C-97E5C52EF694}" destId="{FDB8C81A-D856-2740-A77F-559F74280205}" srcOrd="0" destOrd="1" presId="urn:microsoft.com/office/officeart/2009/layout/CircleArrowProcess"/>
    <dgm:cxn modelId="{B12107DE-1431-654C-A792-BA67A5B8B692}" type="presOf" srcId="{D2137DB1-B0E9-AA48-AC46-BFF3BAEDE400}" destId="{5BC30E13-7748-6946-BEE3-B7DCF311031D}" srcOrd="0" destOrd="1" presId="urn:microsoft.com/office/officeart/2009/layout/CircleArrowProcess"/>
    <dgm:cxn modelId="{17CCECF0-019C-B247-A192-25190EB38652}" type="presOf" srcId="{6D1CFCAF-38E0-8E48-85E3-5840204EAB1D}" destId="{5BC30E13-7748-6946-BEE3-B7DCF311031D}" srcOrd="0" destOrd="0" presId="urn:microsoft.com/office/officeart/2009/layout/CircleArrowProcess"/>
    <dgm:cxn modelId="{E1EBEFF5-562D-394E-906F-41D416C89C2A}" type="presOf" srcId="{48803441-686C-3A4A-B890-64D6705E40E3}" destId="{FDB8C81A-D856-2740-A77F-559F74280205}" srcOrd="0" destOrd="0" presId="urn:microsoft.com/office/officeart/2009/layout/CircleArrowProcess"/>
    <dgm:cxn modelId="{C8319C0B-5063-A547-A3E8-A2E21FC5BCF6}" type="presParOf" srcId="{72894603-4ED9-9D4F-BF2C-15E1DC667B0B}" destId="{746561FA-891A-3140-9B4C-421B2F2AECF8}" srcOrd="0" destOrd="0" presId="urn:microsoft.com/office/officeart/2009/layout/CircleArrowProcess"/>
    <dgm:cxn modelId="{589ADCB5-C891-DE41-A19F-10D730C860E1}" type="presParOf" srcId="{746561FA-891A-3140-9B4C-421B2F2AECF8}" destId="{D2CC6FC0-C45F-BA41-880E-747851C71BEE}" srcOrd="0" destOrd="0" presId="urn:microsoft.com/office/officeart/2009/layout/CircleArrowProcess"/>
    <dgm:cxn modelId="{31A37830-AA92-8D41-ABA3-1470F8844140}" type="presParOf" srcId="{72894603-4ED9-9D4F-BF2C-15E1DC667B0B}" destId="{5BC30E13-7748-6946-BEE3-B7DCF311031D}" srcOrd="1" destOrd="0" presId="urn:microsoft.com/office/officeart/2009/layout/CircleArrowProcess"/>
    <dgm:cxn modelId="{061D9160-B0F3-8E4F-AC64-19BA0BE4A25A}" type="presParOf" srcId="{72894603-4ED9-9D4F-BF2C-15E1DC667B0B}" destId="{84B1392B-6F13-CD4B-92CF-9736C692CF46}" srcOrd="2" destOrd="0" presId="urn:microsoft.com/office/officeart/2009/layout/CircleArrowProcess"/>
    <dgm:cxn modelId="{2263392F-9BC5-2647-8090-261E3772002D}" type="presParOf" srcId="{72894603-4ED9-9D4F-BF2C-15E1DC667B0B}" destId="{892B5E3B-DC79-B64C-A4E9-53DBF54556EB}" srcOrd="3" destOrd="0" presId="urn:microsoft.com/office/officeart/2009/layout/CircleArrowProcess"/>
    <dgm:cxn modelId="{85B9AEF6-5957-3B4A-92BF-6710F2CF5A9F}" type="presParOf" srcId="{892B5E3B-DC79-B64C-A4E9-53DBF54556EB}" destId="{7E6F1F52-8494-124F-8DB6-4465C2394306}" srcOrd="0" destOrd="0" presId="urn:microsoft.com/office/officeart/2009/layout/CircleArrowProcess"/>
    <dgm:cxn modelId="{C3D4983E-0078-8641-93A5-C991E07A8603}" type="presParOf" srcId="{72894603-4ED9-9D4F-BF2C-15E1DC667B0B}" destId="{FDB8C81A-D856-2740-A77F-559F74280205}" srcOrd="4" destOrd="0" presId="urn:microsoft.com/office/officeart/2009/layout/CircleArrowProcess"/>
    <dgm:cxn modelId="{26C96377-092B-B14E-9BB6-44225F3065A0}" type="presParOf" srcId="{72894603-4ED9-9D4F-BF2C-15E1DC667B0B}" destId="{845794CD-2B6F-CF4A-905F-9DB99C59C98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23A91-B2B0-1E4D-A84E-737AE62A8C6A}" type="doc">
      <dgm:prSet loTypeId="urn:microsoft.com/office/officeart/2005/8/layout/vList2" loCatId="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1B1D72EE-993B-9446-8D9C-E1F38AD64E7E}">
      <dgm:prSet phldrT="[Text]"/>
      <dgm:spPr/>
      <dgm:t>
        <a:bodyPr/>
        <a:lstStyle/>
        <a:p>
          <a:r>
            <a:rPr lang="en-US" dirty="0"/>
            <a:t>Sex Types</a:t>
          </a:r>
        </a:p>
      </dgm:t>
    </dgm:pt>
    <dgm:pt modelId="{3A9FCCAA-14EE-6943-B46F-3C5FD6A064AB}" type="parTrans" cxnId="{704F4C5C-6D35-254F-83AE-F85DF27DC80C}">
      <dgm:prSet/>
      <dgm:spPr/>
      <dgm:t>
        <a:bodyPr/>
        <a:lstStyle/>
        <a:p>
          <a:endParaRPr lang="en-US"/>
        </a:p>
      </dgm:t>
    </dgm:pt>
    <dgm:pt modelId="{DC5982E2-A303-8243-A1E9-463053E6B0F6}" type="sibTrans" cxnId="{704F4C5C-6D35-254F-83AE-F85DF27DC80C}">
      <dgm:prSet/>
      <dgm:spPr/>
      <dgm:t>
        <a:bodyPr/>
        <a:lstStyle/>
        <a:p>
          <a:endParaRPr lang="en-US"/>
        </a:p>
      </dgm:t>
    </dgm:pt>
    <dgm:pt modelId="{EF5CF056-B872-7D4C-938E-2A7B6E3304A6}">
      <dgm:prSet phldrT="[Text]"/>
      <dgm:spPr/>
      <dgm:t>
        <a:bodyPr/>
        <a:lstStyle/>
        <a:p>
          <a:r>
            <a:rPr lang="en-US" dirty="0"/>
            <a:t>Symptoms</a:t>
          </a:r>
        </a:p>
      </dgm:t>
    </dgm:pt>
    <dgm:pt modelId="{4B905EF3-EC86-8B4A-9634-392BA17492FA}" type="parTrans" cxnId="{3AA8295E-BD81-5C45-9901-33A7FCA8C020}">
      <dgm:prSet/>
      <dgm:spPr/>
      <dgm:t>
        <a:bodyPr/>
        <a:lstStyle/>
        <a:p>
          <a:endParaRPr lang="en-US"/>
        </a:p>
      </dgm:t>
    </dgm:pt>
    <dgm:pt modelId="{A15ED204-47DB-FE4B-94DD-001ECB96D530}" type="sibTrans" cxnId="{3AA8295E-BD81-5C45-9901-33A7FCA8C020}">
      <dgm:prSet/>
      <dgm:spPr/>
      <dgm:t>
        <a:bodyPr/>
        <a:lstStyle/>
        <a:p>
          <a:endParaRPr lang="en-US"/>
        </a:p>
      </dgm:t>
    </dgm:pt>
    <dgm:pt modelId="{E7F59759-1486-D646-B0C2-8B2F76439434}">
      <dgm:prSet phldrT="[Text]"/>
      <dgm:spPr/>
      <dgm:t>
        <a:bodyPr/>
        <a:lstStyle/>
        <a:p>
          <a:r>
            <a:rPr lang="en-US" dirty="0"/>
            <a:t>Days, Weeks,  etc.</a:t>
          </a:r>
        </a:p>
      </dgm:t>
    </dgm:pt>
    <dgm:pt modelId="{16C361F5-3547-E946-BEDA-4E09AB2552D1}" type="parTrans" cxnId="{B650444D-808E-784E-84DB-BF4BDCFC976C}">
      <dgm:prSet/>
      <dgm:spPr/>
      <dgm:t>
        <a:bodyPr/>
        <a:lstStyle/>
        <a:p>
          <a:endParaRPr lang="en-US"/>
        </a:p>
      </dgm:t>
    </dgm:pt>
    <dgm:pt modelId="{476C5287-93FE-AD43-9034-FCC7FC28BAA4}" type="sibTrans" cxnId="{B650444D-808E-784E-84DB-BF4BDCFC976C}">
      <dgm:prSet/>
      <dgm:spPr/>
      <dgm:t>
        <a:bodyPr/>
        <a:lstStyle/>
        <a:p>
          <a:endParaRPr lang="en-US"/>
        </a:p>
      </dgm:t>
    </dgm:pt>
    <dgm:pt modelId="{4DF4778D-02A7-D641-B03D-13C1BCE0850A}">
      <dgm:prSet phldrT="[Text]"/>
      <dgm:spPr/>
      <dgm:t>
        <a:bodyPr/>
        <a:lstStyle/>
        <a:p>
          <a:r>
            <a:rPr lang="en-US" dirty="0"/>
            <a:t>Vaginal, Anal, Oral, Needles, Drugs, and Blood</a:t>
          </a:r>
        </a:p>
      </dgm:t>
    </dgm:pt>
    <dgm:pt modelId="{B95EA88F-DD2B-E04B-AA83-73A3141DAE8B}" type="parTrans" cxnId="{EB850F88-056E-0346-AD76-E60B8EB5DE27}">
      <dgm:prSet/>
      <dgm:spPr/>
      <dgm:t>
        <a:bodyPr/>
        <a:lstStyle/>
        <a:p>
          <a:endParaRPr lang="en-US"/>
        </a:p>
      </dgm:t>
    </dgm:pt>
    <dgm:pt modelId="{5C1A9BF1-83E1-F64D-BA80-6BE870BC71BC}" type="sibTrans" cxnId="{EB850F88-056E-0346-AD76-E60B8EB5DE27}">
      <dgm:prSet/>
      <dgm:spPr/>
      <dgm:t>
        <a:bodyPr/>
        <a:lstStyle/>
        <a:p>
          <a:endParaRPr lang="en-US"/>
        </a:p>
      </dgm:t>
    </dgm:pt>
    <dgm:pt modelId="{2CDC217D-606C-CC46-AC10-26DB70D16A18}">
      <dgm:prSet phldrT="[Text]"/>
      <dgm:spPr/>
      <dgm:t>
        <a:bodyPr/>
        <a:lstStyle/>
        <a:p>
          <a:r>
            <a:rPr lang="en-US" dirty="0"/>
            <a:t>Discharge, flue, or blisters</a:t>
          </a:r>
        </a:p>
      </dgm:t>
    </dgm:pt>
    <dgm:pt modelId="{BFAF4372-89B8-4344-8503-F8D584A99268}" type="parTrans" cxnId="{84EBE9CA-9766-6744-9052-5C7A49EB12AB}">
      <dgm:prSet/>
      <dgm:spPr/>
      <dgm:t>
        <a:bodyPr/>
        <a:lstStyle/>
        <a:p>
          <a:endParaRPr lang="en-US"/>
        </a:p>
      </dgm:t>
    </dgm:pt>
    <dgm:pt modelId="{B9AC770C-AEB8-AF4F-961A-51F633C21056}" type="sibTrans" cxnId="{84EBE9CA-9766-6744-9052-5C7A49EB12AB}">
      <dgm:prSet/>
      <dgm:spPr/>
      <dgm:t>
        <a:bodyPr/>
        <a:lstStyle/>
        <a:p>
          <a:endParaRPr lang="en-US"/>
        </a:p>
      </dgm:t>
    </dgm:pt>
    <dgm:pt modelId="{03D58631-52A6-B945-BD29-B9494BC1A03C}">
      <dgm:prSet phldrT="[Text]"/>
      <dgm:spPr/>
      <dgm:t>
        <a:bodyPr/>
        <a:lstStyle/>
        <a:p>
          <a:r>
            <a:rPr lang="en-US"/>
            <a:t>Time Since Last Sexual Encounter</a:t>
          </a:r>
          <a:endParaRPr lang="en-US" dirty="0"/>
        </a:p>
      </dgm:t>
    </dgm:pt>
    <dgm:pt modelId="{20A5C2CB-296F-A248-98AB-8BBD19CBE4A5}" type="parTrans" cxnId="{88628334-4754-734C-96B9-E7AF75FDCD46}">
      <dgm:prSet/>
      <dgm:spPr/>
      <dgm:t>
        <a:bodyPr/>
        <a:lstStyle/>
        <a:p>
          <a:endParaRPr lang="en-US"/>
        </a:p>
      </dgm:t>
    </dgm:pt>
    <dgm:pt modelId="{E69A27BE-A515-214A-A62E-F122BF4CD32F}" type="sibTrans" cxnId="{88628334-4754-734C-96B9-E7AF75FDCD46}">
      <dgm:prSet/>
      <dgm:spPr/>
      <dgm:t>
        <a:bodyPr/>
        <a:lstStyle/>
        <a:p>
          <a:endParaRPr lang="en-US"/>
        </a:p>
      </dgm:t>
    </dgm:pt>
    <dgm:pt modelId="{FF5939DB-4E7C-F04E-8639-B15753B14324}" type="pres">
      <dgm:prSet presAssocID="{50623A91-B2B0-1E4D-A84E-737AE62A8C6A}" presName="linear" presStyleCnt="0">
        <dgm:presLayoutVars>
          <dgm:animLvl val="lvl"/>
          <dgm:resizeHandles val="exact"/>
        </dgm:presLayoutVars>
      </dgm:prSet>
      <dgm:spPr/>
    </dgm:pt>
    <dgm:pt modelId="{5788D130-02AA-EC4D-9586-012A77A9690C}" type="pres">
      <dgm:prSet presAssocID="{03D58631-52A6-B945-BD29-B9494BC1A0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4EA777-5BAC-1C4A-B387-AA65023764C0}" type="pres">
      <dgm:prSet presAssocID="{03D58631-52A6-B945-BD29-B9494BC1A03C}" presName="childText" presStyleLbl="revTx" presStyleIdx="0" presStyleCnt="3">
        <dgm:presLayoutVars>
          <dgm:bulletEnabled val="1"/>
        </dgm:presLayoutVars>
      </dgm:prSet>
      <dgm:spPr/>
    </dgm:pt>
    <dgm:pt modelId="{7E219D80-ABE5-714A-851A-9A4F24EB9A02}" type="pres">
      <dgm:prSet presAssocID="{1B1D72EE-993B-9446-8D9C-E1F38AD64E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311305-66DF-EC40-8871-AD0E19F5D752}" type="pres">
      <dgm:prSet presAssocID="{1B1D72EE-993B-9446-8D9C-E1F38AD64E7E}" presName="childText" presStyleLbl="revTx" presStyleIdx="1" presStyleCnt="3">
        <dgm:presLayoutVars>
          <dgm:bulletEnabled val="1"/>
        </dgm:presLayoutVars>
      </dgm:prSet>
      <dgm:spPr/>
    </dgm:pt>
    <dgm:pt modelId="{8AD01FB3-3391-934F-8BFB-A90161B80A31}" type="pres">
      <dgm:prSet presAssocID="{EF5CF056-B872-7D4C-938E-2A7B6E3304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1D39AB7-B538-264E-80C3-24AB41883E24}" type="pres">
      <dgm:prSet presAssocID="{EF5CF056-B872-7D4C-938E-2A7B6E3304A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BB46D00-8DF7-9544-9190-970A2DE25C15}" type="presOf" srcId="{03D58631-52A6-B945-BD29-B9494BC1A03C}" destId="{5788D130-02AA-EC4D-9586-012A77A9690C}" srcOrd="0" destOrd="0" presId="urn:microsoft.com/office/officeart/2005/8/layout/vList2"/>
    <dgm:cxn modelId="{D2C95221-577C-524F-A136-06E1C8CE8B4A}" type="presOf" srcId="{4DF4778D-02A7-D641-B03D-13C1BCE0850A}" destId="{9A311305-66DF-EC40-8871-AD0E19F5D752}" srcOrd="0" destOrd="0" presId="urn:microsoft.com/office/officeart/2005/8/layout/vList2"/>
    <dgm:cxn modelId="{88628334-4754-734C-96B9-E7AF75FDCD46}" srcId="{50623A91-B2B0-1E4D-A84E-737AE62A8C6A}" destId="{03D58631-52A6-B945-BD29-B9494BC1A03C}" srcOrd="0" destOrd="0" parTransId="{20A5C2CB-296F-A248-98AB-8BBD19CBE4A5}" sibTransId="{E69A27BE-A515-214A-A62E-F122BF4CD32F}"/>
    <dgm:cxn modelId="{B650444D-808E-784E-84DB-BF4BDCFC976C}" srcId="{03D58631-52A6-B945-BD29-B9494BC1A03C}" destId="{E7F59759-1486-D646-B0C2-8B2F76439434}" srcOrd="0" destOrd="0" parTransId="{16C361F5-3547-E946-BEDA-4E09AB2552D1}" sibTransId="{476C5287-93FE-AD43-9034-FCC7FC28BAA4}"/>
    <dgm:cxn modelId="{704F4C5C-6D35-254F-83AE-F85DF27DC80C}" srcId="{50623A91-B2B0-1E4D-A84E-737AE62A8C6A}" destId="{1B1D72EE-993B-9446-8D9C-E1F38AD64E7E}" srcOrd="1" destOrd="0" parTransId="{3A9FCCAA-14EE-6943-B46F-3C5FD6A064AB}" sibTransId="{DC5982E2-A303-8243-A1E9-463053E6B0F6}"/>
    <dgm:cxn modelId="{3AA8295E-BD81-5C45-9901-33A7FCA8C020}" srcId="{50623A91-B2B0-1E4D-A84E-737AE62A8C6A}" destId="{EF5CF056-B872-7D4C-938E-2A7B6E3304A6}" srcOrd="2" destOrd="0" parTransId="{4B905EF3-EC86-8B4A-9634-392BA17492FA}" sibTransId="{A15ED204-47DB-FE4B-94DD-001ECB96D530}"/>
    <dgm:cxn modelId="{18D65381-A11A-7F49-86ED-F746116BB7D8}" type="presOf" srcId="{EF5CF056-B872-7D4C-938E-2A7B6E3304A6}" destId="{8AD01FB3-3391-934F-8BFB-A90161B80A31}" srcOrd="0" destOrd="0" presId="urn:microsoft.com/office/officeart/2005/8/layout/vList2"/>
    <dgm:cxn modelId="{EB850F88-056E-0346-AD76-E60B8EB5DE27}" srcId="{1B1D72EE-993B-9446-8D9C-E1F38AD64E7E}" destId="{4DF4778D-02A7-D641-B03D-13C1BCE0850A}" srcOrd="0" destOrd="0" parTransId="{B95EA88F-DD2B-E04B-AA83-73A3141DAE8B}" sibTransId="{5C1A9BF1-83E1-F64D-BA80-6BE870BC71BC}"/>
    <dgm:cxn modelId="{D74AAFBE-2602-6649-B03B-4F677E142B86}" type="presOf" srcId="{50623A91-B2B0-1E4D-A84E-737AE62A8C6A}" destId="{FF5939DB-4E7C-F04E-8639-B15753B14324}" srcOrd="0" destOrd="0" presId="urn:microsoft.com/office/officeart/2005/8/layout/vList2"/>
    <dgm:cxn modelId="{B25B63C2-DBF1-654F-9C02-9D8FAB3CE464}" type="presOf" srcId="{2CDC217D-606C-CC46-AC10-26DB70D16A18}" destId="{21D39AB7-B538-264E-80C3-24AB41883E24}" srcOrd="0" destOrd="0" presId="urn:microsoft.com/office/officeart/2005/8/layout/vList2"/>
    <dgm:cxn modelId="{84EBE9CA-9766-6744-9052-5C7A49EB12AB}" srcId="{EF5CF056-B872-7D4C-938E-2A7B6E3304A6}" destId="{2CDC217D-606C-CC46-AC10-26DB70D16A18}" srcOrd="0" destOrd="0" parTransId="{BFAF4372-89B8-4344-8503-F8D584A99268}" sibTransId="{B9AC770C-AEB8-AF4F-961A-51F633C21056}"/>
    <dgm:cxn modelId="{D71A8AEE-FF64-B044-991A-18E5CFF9A64C}" type="presOf" srcId="{E7F59759-1486-D646-B0C2-8B2F76439434}" destId="{0F4EA777-5BAC-1C4A-B387-AA65023764C0}" srcOrd="0" destOrd="0" presId="urn:microsoft.com/office/officeart/2005/8/layout/vList2"/>
    <dgm:cxn modelId="{E66023F9-69AD-DA43-839A-66E3F4B2EB36}" type="presOf" srcId="{1B1D72EE-993B-9446-8D9C-E1F38AD64E7E}" destId="{7E219D80-ABE5-714A-851A-9A4F24EB9A02}" srcOrd="0" destOrd="0" presId="urn:microsoft.com/office/officeart/2005/8/layout/vList2"/>
    <dgm:cxn modelId="{20EF62EF-8EB9-EB49-80A1-1E92C42C94F6}" type="presParOf" srcId="{FF5939DB-4E7C-F04E-8639-B15753B14324}" destId="{5788D130-02AA-EC4D-9586-012A77A9690C}" srcOrd="0" destOrd="0" presId="urn:microsoft.com/office/officeart/2005/8/layout/vList2"/>
    <dgm:cxn modelId="{07B77FCF-4CB4-324B-9F93-67224A16CAE1}" type="presParOf" srcId="{FF5939DB-4E7C-F04E-8639-B15753B14324}" destId="{0F4EA777-5BAC-1C4A-B387-AA65023764C0}" srcOrd="1" destOrd="0" presId="urn:microsoft.com/office/officeart/2005/8/layout/vList2"/>
    <dgm:cxn modelId="{377B379B-795F-C649-871D-74A0568F2A67}" type="presParOf" srcId="{FF5939DB-4E7C-F04E-8639-B15753B14324}" destId="{7E219D80-ABE5-714A-851A-9A4F24EB9A02}" srcOrd="2" destOrd="0" presId="urn:microsoft.com/office/officeart/2005/8/layout/vList2"/>
    <dgm:cxn modelId="{F9C8CDB9-AA34-CF43-893C-AD617C23E15F}" type="presParOf" srcId="{FF5939DB-4E7C-F04E-8639-B15753B14324}" destId="{9A311305-66DF-EC40-8871-AD0E19F5D752}" srcOrd="3" destOrd="0" presId="urn:microsoft.com/office/officeart/2005/8/layout/vList2"/>
    <dgm:cxn modelId="{B9CB95A6-E098-0144-B257-DD16E5633519}" type="presParOf" srcId="{FF5939DB-4E7C-F04E-8639-B15753B14324}" destId="{8AD01FB3-3391-934F-8BFB-A90161B80A31}" srcOrd="4" destOrd="0" presId="urn:microsoft.com/office/officeart/2005/8/layout/vList2"/>
    <dgm:cxn modelId="{DEABE85D-DCD8-1D4F-ADCA-41CD8597ADBF}" type="presParOf" srcId="{FF5939DB-4E7C-F04E-8639-B15753B14324}" destId="{21D39AB7-B538-264E-80C3-24AB41883E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C6FC0-C45F-BA41-880E-747851C71BEE}">
      <dsp:nvSpPr>
        <dsp:cNvPr id="0" name=""/>
        <dsp:cNvSpPr/>
      </dsp:nvSpPr>
      <dsp:spPr>
        <a:xfrm>
          <a:off x="580476" y="0"/>
          <a:ext cx="1879793" cy="187984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30E13-7748-6946-BEE3-B7DCF311031D}">
      <dsp:nvSpPr>
        <dsp:cNvPr id="0" name=""/>
        <dsp:cNvSpPr/>
      </dsp:nvSpPr>
      <dsp:spPr>
        <a:xfrm>
          <a:off x="2356990" y="323168"/>
          <a:ext cx="1527725" cy="1170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/>
            <a:t>State health departments, clinics, and immediate resources have lower budgets</a:t>
          </a:r>
          <a:endParaRPr lang="en-AE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/>
            <a:t>Young people don’t like to talk about sex because of stigma</a:t>
          </a:r>
          <a:endParaRPr lang="en-AE" sz="900" kern="1200" dirty="0"/>
        </a:p>
      </dsp:txBody>
      <dsp:txXfrm>
        <a:off x="2356990" y="323168"/>
        <a:ext cx="1527725" cy="1170768"/>
      </dsp:txXfrm>
    </dsp:sp>
    <dsp:sp modelId="{84B1392B-6F13-CD4B-92CF-9736C692CF46}">
      <dsp:nvSpPr>
        <dsp:cNvPr id="0" name=""/>
        <dsp:cNvSpPr/>
      </dsp:nvSpPr>
      <dsp:spPr>
        <a:xfrm>
          <a:off x="995646" y="680580"/>
          <a:ext cx="1048776" cy="524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Limited public funding for STD prevention and monitoring programs</a:t>
          </a:r>
          <a:endParaRPr lang="en-AE" sz="800" kern="1200" dirty="0"/>
        </a:p>
      </dsp:txBody>
      <dsp:txXfrm>
        <a:off x="995646" y="680580"/>
        <a:ext cx="1048776" cy="524326"/>
      </dsp:txXfrm>
    </dsp:sp>
    <dsp:sp modelId="{7E6F1F52-8494-124F-8DB6-4465C2394306}">
      <dsp:nvSpPr>
        <dsp:cNvPr id="0" name=""/>
        <dsp:cNvSpPr/>
      </dsp:nvSpPr>
      <dsp:spPr>
        <a:xfrm>
          <a:off x="192443" y="1204907"/>
          <a:ext cx="1614885" cy="161556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0"/>
            <a:satOff val="0"/>
            <a:lumOff val="-4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8C81A-D856-2740-A77F-559F74280205}">
      <dsp:nvSpPr>
        <dsp:cNvPr id="0" name=""/>
        <dsp:cNvSpPr/>
      </dsp:nvSpPr>
      <dsp:spPr>
        <a:xfrm>
          <a:off x="1829044" y="1724599"/>
          <a:ext cx="2094433" cy="747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/>
            <a:t>There are prescriptions for most STDs</a:t>
          </a:r>
          <a:endParaRPr lang="en-AE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E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/>
            <a:t>Pregnancy is more of a concern than consequences from not having “safe sex”</a:t>
          </a:r>
          <a:endParaRPr lang="en-AE" sz="900" kern="1200" dirty="0"/>
        </a:p>
      </dsp:txBody>
      <dsp:txXfrm>
        <a:off x="1829044" y="1724599"/>
        <a:ext cx="2094433" cy="747426"/>
      </dsp:txXfrm>
    </dsp:sp>
    <dsp:sp modelId="{845794CD-2B6F-CF4A-905F-9DB99C59C987}">
      <dsp:nvSpPr>
        <dsp:cNvPr id="0" name=""/>
        <dsp:cNvSpPr/>
      </dsp:nvSpPr>
      <dsp:spPr>
        <a:xfrm>
          <a:off x="471257" y="1762797"/>
          <a:ext cx="1048776" cy="524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Sex is believed to be less risky</a:t>
          </a:r>
          <a:endParaRPr lang="en-AE" sz="1000" kern="1200" dirty="0"/>
        </a:p>
      </dsp:txBody>
      <dsp:txXfrm>
        <a:off x="471257" y="1762797"/>
        <a:ext cx="1048776" cy="524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8D130-02AA-EC4D-9586-012A77A9690C}">
      <dsp:nvSpPr>
        <dsp:cNvPr id="0" name=""/>
        <dsp:cNvSpPr/>
      </dsp:nvSpPr>
      <dsp:spPr>
        <a:xfrm>
          <a:off x="0" y="323824"/>
          <a:ext cx="2673600" cy="3042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Time Since Last Sexual Encounter</a:t>
          </a:r>
          <a:endParaRPr lang="en-US" sz="1300" kern="1200" dirty="0"/>
        </a:p>
      </dsp:txBody>
      <dsp:txXfrm>
        <a:off x="14850" y="338674"/>
        <a:ext cx="2643900" cy="274500"/>
      </dsp:txXfrm>
    </dsp:sp>
    <dsp:sp modelId="{0F4EA777-5BAC-1C4A-B387-AA65023764C0}">
      <dsp:nvSpPr>
        <dsp:cNvPr id="0" name=""/>
        <dsp:cNvSpPr/>
      </dsp:nvSpPr>
      <dsp:spPr>
        <a:xfrm>
          <a:off x="0" y="628024"/>
          <a:ext cx="2673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7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Days, Weeks,  etc.</a:t>
          </a:r>
        </a:p>
      </dsp:txBody>
      <dsp:txXfrm>
        <a:off x="0" y="628024"/>
        <a:ext cx="2673600" cy="215280"/>
      </dsp:txXfrm>
    </dsp:sp>
    <dsp:sp modelId="{7E219D80-ABE5-714A-851A-9A4F24EB9A02}">
      <dsp:nvSpPr>
        <dsp:cNvPr id="0" name=""/>
        <dsp:cNvSpPr/>
      </dsp:nvSpPr>
      <dsp:spPr>
        <a:xfrm>
          <a:off x="0" y="843304"/>
          <a:ext cx="2673600" cy="3042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Sex Types</a:t>
          </a:r>
        </a:p>
      </dsp:txBody>
      <dsp:txXfrm>
        <a:off x="14850" y="858154"/>
        <a:ext cx="2643900" cy="274500"/>
      </dsp:txXfrm>
    </dsp:sp>
    <dsp:sp modelId="{9A311305-66DF-EC40-8871-AD0E19F5D752}">
      <dsp:nvSpPr>
        <dsp:cNvPr id="0" name=""/>
        <dsp:cNvSpPr/>
      </dsp:nvSpPr>
      <dsp:spPr>
        <a:xfrm>
          <a:off x="0" y="1147504"/>
          <a:ext cx="2673600" cy="296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7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Vaginal, Anal, Oral, Needles, Drugs, and Blood</a:t>
          </a:r>
        </a:p>
      </dsp:txBody>
      <dsp:txXfrm>
        <a:off x="0" y="1147504"/>
        <a:ext cx="2673600" cy="296010"/>
      </dsp:txXfrm>
    </dsp:sp>
    <dsp:sp modelId="{8AD01FB3-3391-934F-8BFB-A90161B80A31}">
      <dsp:nvSpPr>
        <dsp:cNvPr id="0" name=""/>
        <dsp:cNvSpPr/>
      </dsp:nvSpPr>
      <dsp:spPr>
        <a:xfrm>
          <a:off x="0" y="1443514"/>
          <a:ext cx="2673600" cy="3042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Symptoms</a:t>
          </a:r>
        </a:p>
      </dsp:txBody>
      <dsp:txXfrm>
        <a:off x="14850" y="1458364"/>
        <a:ext cx="2643900" cy="274500"/>
      </dsp:txXfrm>
    </dsp:sp>
    <dsp:sp modelId="{21D39AB7-B538-264E-80C3-24AB41883E24}">
      <dsp:nvSpPr>
        <dsp:cNvPr id="0" name=""/>
        <dsp:cNvSpPr/>
      </dsp:nvSpPr>
      <dsp:spPr>
        <a:xfrm>
          <a:off x="0" y="1747714"/>
          <a:ext cx="2673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7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 dirty="0"/>
            <a:t>Discharge, flue, or blisters</a:t>
          </a:r>
        </a:p>
      </dsp:txBody>
      <dsp:txXfrm>
        <a:off x="0" y="1747714"/>
        <a:ext cx="2673600" cy="215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1" r:id="rId10"/>
    <p:sldLayoutId id="2147483664" r:id="rId11"/>
    <p:sldLayoutId id="2147483667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united-states/2018/06/14/why-stds-are-soaring-in-americ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irminghamobgyn.com/posts/std-awareness/talk-test-treat-the-good-news-and-bad-news-about-std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 A:</a:t>
            </a:r>
            <a:r>
              <a:rPr lang="en" dirty="0"/>
              <a:t> </a:t>
            </a:r>
            <a:r>
              <a:rPr lang="en" dirty="0" err="1"/>
              <a:t>Abdulaziz</a:t>
            </a:r>
            <a:r>
              <a:rPr lang="en" dirty="0"/>
              <a:t> A., </a:t>
            </a:r>
            <a:r>
              <a:rPr lang="en" dirty="0" err="1"/>
              <a:t>Ckalib</a:t>
            </a:r>
            <a:r>
              <a:rPr lang="en" dirty="0"/>
              <a:t> N., Michael W., Nabil M., &amp; Sarang Z.</a:t>
            </a: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34343"/>
                </a:solidFill>
              </a:rPr>
              <a:t>Xander: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Sexually Transmitted Infections (STIs) Bot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6;p28">
            <a:extLst>
              <a:ext uri="{FF2B5EF4-FFF2-40B4-BE49-F238E27FC236}">
                <a16:creationId xmlns:a16="http://schemas.microsoft.com/office/drawing/2014/main" id="{8A948557-4141-D348-BC29-A4476346C7DE}"/>
              </a:ext>
            </a:extLst>
          </p:cNvPr>
          <p:cNvSpPr txBox="1">
            <a:spLocks/>
          </p:cNvSpPr>
          <p:nvPr/>
        </p:nvSpPr>
        <p:spPr>
          <a:xfrm>
            <a:off x="4579381" y="4223159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b="1" dirty="0"/>
              <a:t>The Watson Challenge</a:t>
            </a:r>
          </a:p>
          <a:p>
            <a:pPr marL="0" indent="0"/>
            <a:r>
              <a:rPr lang="en-US" b="1" dirty="0"/>
              <a:t>GMBD – 2020/21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C1FC23-C3B8-0C47-BBDB-2EABE2216A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we chose Xander as our chatbot’s name?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8834092-1F99-C24E-9B74-170B07CE1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366" y="3058425"/>
            <a:ext cx="3140967" cy="1784400"/>
          </a:xfrm>
        </p:spPr>
        <p:txBody>
          <a:bodyPr/>
          <a:lstStyle/>
          <a:p>
            <a:r>
              <a:rPr lang="en-US" dirty="0"/>
              <a:t>Xander means Defender Of The People </a:t>
            </a:r>
            <a:r>
              <a:rPr lang="en-GB" dirty="0"/>
              <a:t>is of Greek origin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want to embody such meaning into our chatbot’s conversations, so the user feels free talking about personal worries, experiences without any judgements nor prejudices.</a:t>
            </a:r>
            <a:endParaRPr lang="en-GB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B9AE6C6-D3B2-784B-A039-89ADB71925C1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sz="3200" dirty="0"/>
              <a:t>Xander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8E585-8B01-E949-9552-DF5AC8C1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38" y="1679550"/>
            <a:ext cx="3382196" cy="178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FF724-5B0D-1F4F-8768-E81358AB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97" y="3608895"/>
            <a:ext cx="1645240" cy="123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6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our market and why?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10CB3B-264E-3543-B7D8-6EE1EAC2B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 is our market and why?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B704F2-1B28-0D42-820F-33AF0180E498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Teenagers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B235368-9D1D-744A-B6C4-33FE749C0C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Account for a large share of new infections due to limited information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54A0E9-A51F-1445-8A3E-1975CB8F5AC1}"/>
              </a:ext>
            </a:extLst>
          </p:cNvPr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r>
              <a:rPr lang="en-US" dirty="0"/>
              <a:t>Adults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76EA61-D432-FF42-B566-0153F66FF4F8}"/>
              </a:ext>
            </a:extLst>
          </p:cNvPr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en-US" dirty="0"/>
              <a:t>The Elderly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B4F1674-076D-3B46-86FD-35E12FDA938F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208825" y="3112154"/>
            <a:ext cx="2218200" cy="1003200"/>
          </a:xfrm>
        </p:spPr>
        <p:txBody>
          <a:bodyPr/>
          <a:lstStyle/>
          <a:p>
            <a:r>
              <a:rPr lang="en-US" dirty="0"/>
              <a:t>Chlamydia has more than doubled since 2010, while Gonorrhea has more than tripled</a:t>
            </a:r>
          </a:p>
        </p:txBody>
      </p:sp>
      <p:pic>
        <p:nvPicPr>
          <p:cNvPr id="12" name="Picture Placeholder 1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991571E-5957-3848-BCBB-20563933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739" b="16739"/>
          <a:stretch>
            <a:fillRect/>
          </a:stretch>
        </p:blipFill>
        <p:spPr>
          <a:xfrm>
            <a:off x="561600" y="1430689"/>
            <a:ext cx="2668252" cy="1272648"/>
          </a:xfrm>
          <a:prstGeom prst="round2DiagRect">
            <a:avLst/>
          </a:prstGeom>
        </p:spPr>
      </p:pic>
      <p:pic>
        <p:nvPicPr>
          <p:cNvPr id="13" name="Picture Placeholder 19">
            <a:extLst>
              <a:ext uri="{FF2B5EF4-FFF2-40B4-BE49-F238E27FC236}">
                <a16:creationId xmlns:a16="http://schemas.microsoft.com/office/drawing/2014/main" id="{6364BD1C-5448-B84D-9896-AD1AFEBF3F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9722" y="1430689"/>
            <a:ext cx="2523101" cy="1272648"/>
          </a:xfrm>
          <a:prstGeom prst="round2DiagRect">
            <a:avLst/>
          </a:prstGeom>
        </p:spPr>
      </p:pic>
      <p:pic>
        <p:nvPicPr>
          <p:cNvPr id="14" name="Picture Placeholder 1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B065B83-8E09-E245-8D96-06C041AC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78" b="14278"/>
          <a:stretch>
            <a:fillRect/>
          </a:stretch>
        </p:blipFill>
        <p:spPr>
          <a:xfrm>
            <a:off x="3240774" y="1432269"/>
            <a:ext cx="2668026" cy="1271068"/>
          </a:xfrm>
          <a:prstGeom prst="round2DiagRect">
            <a:avLst/>
          </a:prstGeom>
        </p:spPr>
      </p:pic>
      <p:sp>
        <p:nvSpPr>
          <p:cNvPr id="15" name="Subtitle 10">
            <a:extLst>
              <a:ext uri="{FF2B5EF4-FFF2-40B4-BE49-F238E27FC236}">
                <a16:creationId xmlns:a16="http://schemas.microsoft.com/office/drawing/2014/main" id="{EA00B86F-2FDA-4E42-94DA-8953C3250F98}"/>
              </a:ext>
            </a:extLst>
          </p:cNvPr>
          <p:cNvSpPr txBox="1">
            <a:spLocks/>
          </p:cNvSpPr>
          <p:nvPr/>
        </p:nvSpPr>
        <p:spPr>
          <a:xfrm>
            <a:off x="3535225" y="3104034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r"/>
            <a:r>
              <a:rPr lang="en-US" dirty="0"/>
              <a:t>Account for a large share of new infections</a:t>
            </a:r>
          </a:p>
        </p:txBody>
      </p:sp>
      <p:pic>
        <p:nvPicPr>
          <p:cNvPr id="3" name="Graphic 2" descr="Target Audience">
            <a:extLst>
              <a:ext uri="{FF2B5EF4-FFF2-40B4-BE49-F238E27FC236}">
                <a16:creationId xmlns:a16="http://schemas.microsoft.com/office/drawing/2014/main" id="{18442EE6-9DF8-444E-8907-BF869677D6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6365" y="331780"/>
            <a:ext cx="670092" cy="6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3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558" name="Google Shape;558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59" name="Google Shape;559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9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potential integrations with Xander?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EEC0C0-255D-AE45-A28A-B195A5823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04939"/>
            <a:ext cx="3867300" cy="2054100"/>
          </a:xfrm>
        </p:spPr>
        <p:txBody>
          <a:bodyPr/>
          <a:lstStyle/>
          <a:p>
            <a:r>
              <a:rPr lang="en-US" dirty="0"/>
              <a:t>Potential Integrations with Xander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9699EE-AC59-E54E-917F-3A4EE8EBF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9550" y="2401686"/>
            <a:ext cx="4224900" cy="17844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Embedding AI Process Imaging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example, the user can upload phots of his/her lips to detect any oral herpes so the chatbot can raise the accuracy of diagnosis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Booking appointments with the nearest hospital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With the support of geo-location capability &amp; Watson Slots feature, the chatbot reserve an appointment with the nearest hospital after getting the initial feedback from the user</a:t>
            </a:r>
          </a:p>
        </p:txBody>
      </p:sp>
      <p:pic>
        <p:nvPicPr>
          <p:cNvPr id="9" name="Graphic 8" descr="Daily calendar">
            <a:extLst>
              <a:ext uri="{FF2B5EF4-FFF2-40B4-BE49-F238E27FC236}">
                <a16:creationId xmlns:a16="http://schemas.microsoft.com/office/drawing/2014/main" id="{D60EB877-AC87-FE49-966C-0B2CF9593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3439" y="3045830"/>
            <a:ext cx="496111" cy="496111"/>
          </a:xfrm>
          <a:prstGeom prst="rect">
            <a:avLst/>
          </a:prstGeom>
        </p:spPr>
      </p:pic>
      <p:pic>
        <p:nvPicPr>
          <p:cNvPr id="11" name="Graphic 10" descr="Brain in head">
            <a:extLst>
              <a:ext uri="{FF2B5EF4-FFF2-40B4-BE49-F238E27FC236}">
                <a16:creationId xmlns:a16="http://schemas.microsoft.com/office/drawing/2014/main" id="{CF3650C9-9001-3449-A421-247A307B6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3439" y="226655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6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57D43D-761D-2B42-A11C-82FA3147D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Team A:</a:t>
            </a:r>
            <a:r>
              <a:rPr lang="en-US" dirty="0"/>
              <a:t> </a:t>
            </a:r>
            <a:r>
              <a:rPr lang="en-US" dirty="0" err="1"/>
              <a:t>Abdulaziz</a:t>
            </a:r>
            <a:r>
              <a:rPr lang="en-US" dirty="0"/>
              <a:t> A., </a:t>
            </a:r>
            <a:r>
              <a:rPr lang="en-US" dirty="0" err="1"/>
              <a:t>Ckalib</a:t>
            </a:r>
            <a:r>
              <a:rPr lang="en-US" dirty="0"/>
              <a:t> N., Michael W., Nabil M., &amp; Sarang Z.</a:t>
            </a:r>
          </a:p>
          <a:p>
            <a:endParaRPr lang="en-US"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2"/>
          <p:cNvSpPr txBox="1"/>
          <p:nvPr/>
        </p:nvSpPr>
        <p:spPr>
          <a:xfrm>
            <a:off x="588400" y="1623712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41300" lvl="0" indent="-196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sz="1100" b="1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The Economist:</a:t>
            </a:r>
            <a:r>
              <a:rPr lang="en-US" sz="11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 Why STDs are soaring in America</a:t>
            </a:r>
            <a:endParaRPr sz="11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41300" lvl="0" indent="-19685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sz="1100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Talk Test-Treat: The Good News and Bad News About STDs</a:t>
            </a:r>
            <a:endParaRPr sz="11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8" name="Google Shape;618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cxnSp>
        <p:nvCxnSpPr>
          <p:cNvPr id="619" name="Google Shape;619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problem?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this a problem?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Solutions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the problem be addressed?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Xander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our market and why?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potential integrations with Xander?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problem?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What is the problem?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Sexually Transmitted Diseases are rising in the United States, England, and Western Europe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In the US, Gonorrhea has surged 46% since 2010 and Chlamydia has doubled since 2000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In England, Syphilis increased by 20% in 2017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Some Western European Countries have witnessed cases of STDs of more than 50%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8AB3-2549-B34E-AA7E-D79F7E6843C2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73A164A-0F4B-6545-B692-2D32EECAE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3521" y="1648809"/>
            <a:ext cx="2933160" cy="3194213"/>
          </a:xfrm>
        </p:spPr>
      </p:pic>
      <p:pic>
        <p:nvPicPr>
          <p:cNvPr id="4" name="Graphic 3" descr="Research">
            <a:extLst>
              <a:ext uri="{FF2B5EF4-FFF2-40B4-BE49-F238E27FC236}">
                <a16:creationId xmlns:a16="http://schemas.microsoft.com/office/drawing/2014/main" id="{4940596B-81B3-B14A-AE59-B03DD481B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5609" y="335804"/>
            <a:ext cx="649424" cy="6494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</a:t>
            </a:r>
            <a:endParaRPr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this a problem?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</a:t>
            </a:r>
            <a:endParaRPr dirty="0"/>
          </a:p>
        </p:txBody>
      </p: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774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this a problem?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661DEC0-42CE-9246-BD9A-03DE06579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152579"/>
              </p:ext>
            </p:extLst>
          </p:nvPr>
        </p:nvGraphicFramePr>
        <p:xfrm>
          <a:off x="809895" y="1590160"/>
          <a:ext cx="3977258" cy="2820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9BE69C4-990D-474E-A66D-F4C0083B2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380" y="1882370"/>
            <a:ext cx="3462367" cy="2135126"/>
          </a:xfrm>
          <a:prstGeom prst="rect">
            <a:avLst/>
          </a:prstGeom>
        </p:spPr>
      </p:pic>
      <p:pic>
        <p:nvPicPr>
          <p:cNvPr id="4" name="Graphic 3" descr="Hourglass">
            <a:extLst>
              <a:ext uri="{FF2B5EF4-FFF2-40B4-BE49-F238E27FC236}">
                <a16:creationId xmlns:a16="http://schemas.microsoft.com/office/drawing/2014/main" id="{1F0FD96B-F7E6-574D-8504-065D2A82D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0348" y="352850"/>
            <a:ext cx="589737" cy="589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Solutions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the problem be addressed?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F53FD-F5B5-564D-A81E-53977A96D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can the problem be addressed?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2E6BEEB-D1DB-1B4C-9FE5-F3422101E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497" y="3058425"/>
            <a:ext cx="3375836" cy="1784400"/>
          </a:xfrm>
        </p:spPr>
        <p:txBody>
          <a:bodyPr/>
          <a:lstStyle/>
          <a:p>
            <a:r>
              <a:rPr lang="en-US" dirty="0"/>
              <a:t>Equip a bot with information about STDs to facilitate conversations with users who might be apprehensive about talking to a doctor or users that do not have access to relevant resources</a:t>
            </a:r>
          </a:p>
          <a:p>
            <a:pPr algn="l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B73F99-A63F-3D42-B548-924D8EBA6008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DD521044-2AF9-A246-BC79-1F05043518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962458"/>
              </p:ext>
            </p:extLst>
          </p:nvPr>
        </p:nvGraphicFramePr>
        <p:xfrm>
          <a:off x="4572000" y="1557633"/>
          <a:ext cx="2673600" cy="2286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 descr="Lightbulb and pencil">
            <a:extLst>
              <a:ext uri="{FF2B5EF4-FFF2-40B4-BE49-F238E27FC236}">
                <a16:creationId xmlns:a16="http://schemas.microsoft.com/office/drawing/2014/main" id="{70810C3D-A547-974C-9BE5-968FE2F26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9571" y="266770"/>
            <a:ext cx="718458" cy="7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Solution</a:t>
            </a:r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Xander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536</Words>
  <Application>Microsoft Macintosh PowerPoint</Application>
  <PresentationFormat>On-screen Show (16:9)</PresentationFormat>
  <Paragraphs>88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Condensed Light</vt:lpstr>
      <vt:lpstr>Exo 2</vt:lpstr>
      <vt:lpstr>Arial</vt:lpstr>
      <vt:lpstr>Fira Sans Extra Condensed Medium</vt:lpstr>
      <vt:lpstr>Squada One</vt:lpstr>
      <vt:lpstr>Roboto Condensed</vt:lpstr>
      <vt:lpstr>Tech Newsletter by Slidesgo</vt:lpstr>
      <vt:lpstr>Xander: Sexually Transmitted Infections (STIs) Bot</vt:lpstr>
      <vt:lpstr>TABLE OF CONTENTS</vt:lpstr>
      <vt:lpstr>Problem</vt:lpstr>
      <vt:lpstr>What is the problem?</vt:lpstr>
      <vt:lpstr>History</vt:lpstr>
      <vt:lpstr>History</vt:lpstr>
      <vt:lpstr>Possible Solutions</vt:lpstr>
      <vt:lpstr>How can the problem be addressed?</vt:lpstr>
      <vt:lpstr>Our Solution</vt:lpstr>
      <vt:lpstr>Why we chose Xander as our chatbot’s name?</vt:lpstr>
      <vt:lpstr>Market</vt:lpstr>
      <vt:lpstr>Who is our market and why?</vt:lpstr>
      <vt:lpstr>Conclusions</vt:lpstr>
      <vt:lpstr>Potential Integrations with Xander</vt:lpstr>
      <vt:lpstr>THANKS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Xander: Sexually Transmitted Infections (STIs) Bot</dc:title>
  <cp:lastModifiedBy>Anas Assil</cp:lastModifiedBy>
  <cp:revision>7</cp:revision>
  <dcterms:modified xsi:type="dcterms:W3CDTF">2020-06-27T18:19:21Z</dcterms:modified>
</cp:coreProperties>
</file>